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9 </a:t>
            </a:r>
            <a:endParaRPr lang="en-US" dirty="0" smtClean="0"/>
          </a:p>
          <a:p>
            <a:r>
              <a:rPr lang="en-US" b="1" cap="small" dirty="0" smtClean="0"/>
              <a:t>Integrating </a:t>
            </a:r>
            <a:r>
              <a:rPr lang="en-US" b="1" cap="small" dirty="0"/>
              <a:t>Budgeting With Performance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Figure 9.1 Percent of Permit Inspections Provided Within 24 Hours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8131" y="2152989"/>
            <a:ext cx="9755738" cy="369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9205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Figure 9.2 Percent of Permit Inspections Provided Within 24 Hours, With Internal Target and Industry </a:t>
            </a:r>
            <a:r>
              <a:rPr lang="en-US" sz="3200" dirty="0" smtClean="0"/>
              <a:t>Standard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6761" y="1825625"/>
            <a:ext cx="9378477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8280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148" y="15218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Table 9.2 Maricopa County Public Defense Services Agency Performance </a:t>
            </a:r>
            <a:r>
              <a:rPr lang="en-US" dirty="0" smtClean="0"/>
              <a:t>Measures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043538"/>
              </p:ext>
            </p:extLst>
          </p:nvPr>
        </p:nvGraphicFramePr>
        <p:xfrm>
          <a:off x="393527" y="1574122"/>
          <a:ext cx="10784909" cy="471201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97070"/>
                <a:gridCol w="2744839"/>
                <a:gridCol w="1137067"/>
                <a:gridCol w="1240436"/>
                <a:gridCol w="1137067"/>
                <a:gridCol w="1142810"/>
                <a:gridCol w="1338064"/>
                <a:gridCol w="947556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Measure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Measure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FY2012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FY2013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FY2013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FY2014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REV VS ADOPTED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Type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Description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ACTUAL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REVISED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FORECAST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ADOPTED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Var.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%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Result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Percent Of Parent/Child/Case Dependency Petitions not Granted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43.20%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41.10%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43.80%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44.40%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3.30%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8.03%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Output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Number of Dependency Parent/Child/Cases Resolved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7,464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7,322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6,434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7,782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460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6.28%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Demand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Net Parent/Child/Case Dependency Assignments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11,422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9,488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12,480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14,352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4,864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51.26%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Efficiency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Cost per Dependency Parent/Child/ Case Resolved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$951.78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$967.88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$1,368.21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$1,471.60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$(503.72)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-52.04%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509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Expenditure ($</a:t>
                      </a:r>
                      <a:r>
                        <a:rPr lang="en-US" sz="1800" dirty="0" err="1" smtClean="0">
                          <a:effectLst/>
                        </a:rPr>
                        <a:t>th</a:t>
                      </a:r>
                      <a:r>
                        <a:rPr lang="en-US" sz="1800" dirty="0" smtClean="0">
                          <a:effectLst/>
                        </a:rPr>
                        <a:t>)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7,104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7,086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8,803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11,451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(4,365)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-61.6%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5885" y="6488668"/>
            <a:ext cx="4204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Expenditure data adjusted for slide format.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615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9.2 Sky High School Senior Class Retention Program Performance Measures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0680682"/>
              </p:ext>
            </p:extLst>
          </p:nvPr>
        </p:nvGraphicFramePr>
        <p:xfrm>
          <a:off x="638829" y="2413129"/>
          <a:ext cx="10534386" cy="365258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573916"/>
                <a:gridCol w="1192094"/>
                <a:gridCol w="1192094"/>
                <a:gridCol w="1192094"/>
                <a:gridCol w="1192094"/>
                <a:gridCol w="1192094"/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School Year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2010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2011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2012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2013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2014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Number of seniors who complete their senior year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1250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1225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1267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1223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1260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Number of high school students graduating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1200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1159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1240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1125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1206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Number of seniors enrolled on the first day 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1377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1294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1322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1258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1294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Expenditures for Retention </a:t>
                      </a:r>
                      <a:r>
                        <a:rPr lang="en-US" sz="2400" dirty="0" smtClean="0">
                          <a:effectLst/>
                        </a:rPr>
                        <a:t>Program ($</a:t>
                      </a:r>
                      <a:r>
                        <a:rPr lang="en-US" sz="2400" dirty="0" err="1" smtClean="0">
                          <a:effectLst/>
                        </a:rPr>
                        <a:t>th.</a:t>
                      </a:r>
                      <a:r>
                        <a:rPr lang="en-US" sz="2400" dirty="0" smtClean="0">
                          <a:effectLst/>
                        </a:rPr>
                        <a:t>)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3,565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3,350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3,422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4,257 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4,257 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5885" y="6488668"/>
            <a:ext cx="4204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Expenditure data adjusted for slide format.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01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basic concepts and the framework of performance budgeting</a:t>
            </a:r>
          </a:p>
          <a:p>
            <a:pPr lvl="0"/>
            <a:r>
              <a:rPr lang="en-US" dirty="0"/>
              <a:t>Know which performance measures make sense in budgeting</a:t>
            </a:r>
          </a:p>
          <a:p>
            <a:pPr lvl="0"/>
            <a:r>
              <a:rPr lang="en-US" dirty="0"/>
              <a:t>Integrate performance measurement with budgeting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02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2368" y="17262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Table 9.1 Framework for Performance Budgeting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053024"/>
              </p:ext>
            </p:extLst>
          </p:nvPr>
        </p:nvGraphicFramePr>
        <p:xfrm>
          <a:off x="2035959" y="2073735"/>
          <a:ext cx="8248417" cy="49085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81804"/>
                <a:gridCol w="737409"/>
                <a:gridCol w="747306"/>
                <a:gridCol w="610304"/>
                <a:gridCol w="701457"/>
                <a:gridCol w="1114817"/>
                <a:gridCol w="713983"/>
                <a:gridCol w="713984"/>
                <a:gridCol w="825607"/>
                <a:gridCol w="801746"/>
              </a:tblGrid>
              <a:tr h="7043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0" algn="ctr"/>
                          <a:tab pos="3200400" algn="ctr"/>
                          <a:tab pos="4572000" algn="ctr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0" algn="ctr"/>
                          <a:tab pos="3200400" algn="ctr"/>
                          <a:tab pos="4572000" algn="ctr"/>
                        </a:tabLst>
                      </a:pPr>
                      <a:r>
                        <a:rPr lang="en-US" sz="1400" dirty="0">
                          <a:effectLst/>
                        </a:rPr>
                        <a:t>Prior Year</a:t>
                      </a:r>
                      <a:endParaRPr lang="en-US" sz="16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0" algn="ctr"/>
                          <a:tab pos="3200400" algn="ctr"/>
                          <a:tab pos="4572000" algn="ctr"/>
                        </a:tabLst>
                      </a:pPr>
                      <a:r>
                        <a:rPr lang="en-US" sz="1400" dirty="0">
                          <a:effectLst/>
                        </a:rPr>
                        <a:t>Current Year</a:t>
                      </a:r>
                      <a:endParaRPr lang="en-US" sz="16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0" algn="ctr"/>
                          <a:tab pos="3200400" algn="ctr"/>
                          <a:tab pos="4572000" algn="ctr"/>
                        </a:tabLst>
                      </a:pPr>
                      <a:r>
                        <a:rPr lang="en-US" sz="1400">
                          <a:effectLst/>
                        </a:rPr>
                        <a:t>Budget Year</a:t>
                      </a:r>
                      <a:endParaRPr lang="en-US" sz="16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0" algn="ctr"/>
                          <a:tab pos="3200400" algn="ctr"/>
                          <a:tab pos="4572000" algn="ctr"/>
                        </a:tabLst>
                      </a:pPr>
                      <a:r>
                        <a:rPr lang="en-US" sz="1400">
                          <a:effectLst/>
                        </a:rPr>
                        <a:t>Future Year</a:t>
                      </a:r>
                      <a:endParaRPr lang="en-US" sz="16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0" algn="ctr"/>
                          <a:tab pos="3200400" algn="ctr"/>
                          <a:tab pos="4572000" algn="ctr"/>
                        </a:tabLst>
                      </a:pPr>
                      <a:r>
                        <a:rPr lang="en-US" sz="1400">
                          <a:effectLst/>
                        </a:rPr>
                        <a:t>Future Year</a:t>
                      </a:r>
                      <a:endParaRPr lang="en-US" sz="1600" b="1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98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Measure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Target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Actual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Variance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Target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Estimated Actual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Variance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Target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Target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Target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Outcome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Output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Process Quality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Satisfaction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Process Efficiency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Financial Efficiency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Process Effectiveness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Financial Effectiveness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98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Equity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****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****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****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****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****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****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****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53794" marR="5379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883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21179" y="3902804"/>
            <a:ext cx="18473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6626961"/>
              </p:ext>
            </p:extLst>
          </p:nvPr>
        </p:nvGraphicFramePr>
        <p:xfrm>
          <a:off x="656126" y="3155722"/>
          <a:ext cx="10972797" cy="1925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r:id="rId3" imgW="2171700" imgH="381000" progId="Equation.DSMT4">
                  <p:embed/>
                </p:oleObj>
              </mc:Choice>
              <mc:Fallback>
                <p:oleObj r:id="rId3" imgW="2171700" imgH="381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126" y="3155722"/>
                        <a:ext cx="10972797" cy="19250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541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-96253" y="2213810"/>
                <a:ext cx="12288253" cy="1369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000"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n-US" sz="4000" i="0">
                          <a:latin typeface="Cambria Math" panose="02040503050406030204" pitchFamily="18" charset="0"/>
                        </a:rPr>
                        <m:t>rocess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4000" i="0">
                          <a:latin typeface="Cambria Math" panose="02040503050406030204" pitchFamily="18" charset="0"/>
                        </a:rPr>
                        <m:t>effectiveness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Individuals</m:t>
                          </m:r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attaining</m:t>
                          </m:r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outcome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Individuals</m:t>
                          </m:r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starting</m:t>
                          </m:r>
                        </m:den>
                      </m:f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253" y="2213810"/>
                <a:ext cx="12288253" cy="136928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9187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08547" y="3095543"/>
                <a:ext cx="11855115" cy="14969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400"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n-US" sz="4400" i="0">
                          <a:latin typeface="Cambria Math" panose="02040503050406030204" pitchFamily="18" charset="0"/>
                        </a:rPr>
                        <m:t>rocess</m:t>
                      </m:r>
                      <m:r>
                        <a:rPr lang="en-US" sz="4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4400" i="0">
                          <a:latin typeface="Cambria Math" panose="02040503050406030204" pitchFamily="18" charset="0"/>
                        </a:rPr>
                        <m:t>effectiveness</m:t>
                      </m:r>
                      <m:r>
                        <a:rPr lang="en-US" sz="4400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Change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in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rate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Beginning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rate</m:t>
                          </m:r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547" y="3095543"/>
                <a:ext cx="11855115" cy="149694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2793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2202295"/>
              </p:ext>
            </p:extLst>
          </p:nvPr>
        </p:nvGraphicFramePr>
        <p:xfrm>
          <a:off x="945284" y="2101516"/>
          <a:ext cx="10647543" cy="22298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r:id="rId3" imgW="1816100" imgH="381000" progId="Equation.DSMT4">
                  <p:embed/>
                </p:oleObj>
              </mc:Choice>
              <mc:Fallback>
                <p:oleObj r:id="rId3" imgW="1816100" imgH="381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5284" y="2101516"/>
                        <a:ext cx="10647543" cy="22298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0783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04801" y="3112168"/>
                <a:ext cx="11502188" cy="13781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400">
                          <a:latin typeface="Cambria Math" panose="02040503050406030204" pitchFamily="18" charset="0"/>
                        </a:rPr>
                        <m:t>F</m:t>
                      </m:r>
                      <m:r>
                        <m:rPr>
                          <m:sty m:val="p"/>
                        </m:rPr>
                        <a:rPr lang="en-US" sz="4400" i="0">
                          <a:latin typeface="Cambria Math" panose="02040503050406030204" pitchFamily="18" charset="0"/>
                        </a:rPr>
                        <m:t>inancial</m:t>
                      </m:r>
                      <m:r>
                        <a:rPr lang="en-US" sz="4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4400" i="0">
                          <a:latin typeface="Cambria Math" panose="02040503050406030204" pitchFamily="18" charset="0"/>
                        </a:rPr>
                        <m:t>effectiveness</m:t>
                      </m:r>
                      <m:r>
                        <a:rPr lang="en-US" sz="4400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Funds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spent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Outcomes</m:t>
                          </m:r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1" y="3112168"/>
                <a:ext cx="11502188" cy="13781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5948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0" y="3095543"/>
                <a:ext cx="11999495" cy="14969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400">
                          <a:latin typeface="Cambria Math" panose="02040503050406030204" pitchFamily="18" charset="0"/>
                        </a:rPr>
                        <m:t>F</m:t>
                      </m:r>
                      <m:r>
                        <m:rPr>
                          <m:sty m:val="p"/>
                        </m:rPr>
                        <a:rPr lang="en-US" sz="4400" i="0">
                          <a:latin typeface="Cambria Math" panose="02040503050406030204" pitchFamily="18" charset="0"/>
                        </a:rPr>
                        <m:t>iancial</m:t>
                      </m:r>
                      <m:r>
                        <a:rPr lang="en-US" sz="4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4400" i="0">
                          <a:latin typeface="Cambria Math" panose="02040503050406030204" pitchFamily="18" charset="0"/>
                        </a:rPr>
                        <m:t>efficiency</m:t>
                      </m:r>
                      <m:r>
                        <a:rPr lang="en-US" sz="4400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Funds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spent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Actual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change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in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rate</m:t>
                          </m:r>
                        </m:den>
                      </m:f>
                      <m:r>
                        <a:rPr lang="en-US" sz="4400" i="0">
                          <a:latin typeface="Cambria Math" panose="02040503050406030204" pitchFamily="18" charset="0"/>
                        </a:rPr>
                        <m:t>×100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95543"/>
                <a:ext cx="11999495" cy="149694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6699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313</Words>
  <Application>Microsoft Office PowerPoint</Application>
  <PresentationFormat>Widescreen</PresentationFormat>
  <Paragraphs>208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Times</vt:lpstr>
      <vt:lpstr>Times New Roman</vt:lpstr>
      <vt:lpstr>Office Theme</vt:lpstr>
      <vt:lpstr>Equation.DSMT4</vt:lpstr>
      <vt:lpstr>Budget Tools 2nd Ed.</vt:lpstr>
      <vt:lpstr>Learning Objectives: </vt:lpstr>
      <vt:lpstr>Table 9.1 Framework for Performance Budgeting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Figure 9.1 Percent of Permit Inspections Provided Within 24 Hours </vt:lpstr>
      <vt:lpstr>Figure 9.2 Percent of Permit Inspections Provided Within 24 Hours, With Internal Target and Industry Standard</vt:lpstr>
      <vt:lpstr>Table 9.2 Maricopa County Public Defense Services Agency Performance Measures</vt:lpstr>
      <vt:lpstr>Table 9.2 Sky High School Senior Class Retention Program Performance Measures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15</cp:revision>
  <dcterms:created xsi:type="dcterms:W3CDTF">2014-08-08T22:51:06Z</dcterms:created>
  <dcterms:modified xsi:type="dcterms:W3CDTF">2014-08-09T19:55:06Z</dcterms:modified>
</cp:coreProperties>
</file>